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44" r:id="rId3"/>
  </p:sldMasterIdLst>
  <p:notesMasterIdLst>
    <p:notesMasterId r:id="rId14"/>
  </p:notesMasterIdLst>
  <p:sldIdLst>
    <p:sldId id="264" r:id="rId4"/>
    <p:sldId id="256" r:id="rId5"/>
    <p:sldId id="257" r:id="rId6"/>
    <p:sldId id="263" r:id="rId7"/>
    <p:sldId id="258" r:id="rId8"/>
    <p:sldId id="259" r:id="rId9"/>
    <p:sldId id="260" r:id="rId10"/>
    <p:sldId id="265" r:id="rId11"/>
    <p:sldId id="266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2BC035-3C11-4FED-B9D4-C0366EB3CD89}">
          <p14:sldIdLst>
            <p14:sldId id="264"/>
            <p14:sldId id="256"/>
            <p14:sldId id="257"/>
            <p14:sldId id="263"/>
            <p14:sldId id="258"/>
            <p14:sldId id="259"/>
            <p14:sldId id="260"/>
            <p14:sldId id="265"/>
            <p14:sldId id="266"/>
            <p14:sldId id="261"/>
          </p14:sldIdLst>
        </p14:section>
        <p14:section name="Раздел без заголовка" id="{D2C33B9C-CE27-4493-AE8F-A09A52465DA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736" autoAdjust="0"/>
  </p:normalViewPr>
  <p:slideViewPr>
    <p:cSldViewPr>
      <p:cViewPr>
        <p:scale>
          <a:sx n="100" d="100"/>
          <a:sy n="100" d="100"/>
        </p:scale>
        <p:origin x="-85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301A-62A5-49BE-9CC2-EF8CEDF4C515}" type="doc">
      <dgm:prSet loTypeId="urn:microsoft.com/office/officeart/2009/3/layout/Phased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88FDB-84FA-44D1-B6BE-B562D8778B9F}" type="pres">
      <dgm:prSet presAssocID="{341F301A-62A5-49BE-9CC2-EF8CEDF4C515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93CFAC-2D2E-4896-AD14-DBFE038B1826}" type="pres">
      <dgm:prSet presAssocID="{341F301A-62A5-49BE-9CC2-EF8CEDF4C515}" presName="middleComposite" presStyleCnt="0"/>
      <dgm:spPr/>
    </dgm:pt>
    <dgm:pt modelId="{AFB1A25A-9DF6-4A58-ADA3-E84A81CF4CFF}" type="pres">
      <dgm:prSet presAssocID="{341F301A-62A5-49BE-9CC2-EF8CEDF4C515}" presName="leftComposite" presStyleCnt="0"/>
      <dgm:spPr/>
    </dgm:pt>
    <dgm:pt modelId="{FC116F06-3CC2-49EA-9F3F-A000CAD12C6C}" type="pres">
      <dgm:prSet presAssocID="{341F301A-62A5-49BE-9CC2-EF8CEDF4C515}" presName="parentText1" presStyleLbl="revTx" presStyleIdx="0" presStyleCnt="1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3783A8-ECDB-4A02-BBD8-D8F6DC6309B0}" type="presOf" srcId="{341F301A-62A5-49BE-9CC2-EF8CEDF4C515}" destId="{49288FDB-84FA-44D1-B6BE-B562D8778B9F}" srcOrd="0" destOrd="0" presId="urn:microsoft.com/office/officeart/2009/3/layout/PhasedProcess"/>
    <dgm:cxn modelId="{7EA15321-A194-4B17-84D3-4FFD536CC012}" type="presParOf" srcId="{49288FDB-84FA-44D1-B6BE-B562D8778B9F}" destId="{FF93CFAC-2D2E-4896-AD14-DBFE038B1826}" srcOrd="0" destOrd="0" presId="urn:microsoft.com/office/officeart/2009/3/layout/PhasedProcess"/>
    <dgm:cxn modelId="{55EBFC49-5766-478D-9915-410E457216F7}" type="presParOf" srcId="{49288FDB-84FA-44D1-B6BE-B562D8778B9F}" destId="{AFB1A25A-9DF6-4A58-ADA3-E84A81CF4CFF}" srcOrd="1" destOrd="0" presId="urn:microsoft.com/office/officeart/2009/3/layout/PhasedProcess"/>
    <dgm:cxn modelId="{484EAAB0-1A21-44AB-B33E-38ECAA5D2118}" type="presParOf" srcId="{49288FDB-84FA-44D1-B6BE-B562D8778B9F}" destId="{FC116F06-3CC2-49EA-9F3F-A000CAD12C6C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16F06-3CC2-49EA-9F3F-A000CAD12C6C}">
      <dsp:nvSpPr>
        <dsp:cNvPr id="0" name=""/>
        <dsp:cNvSpPr/>
      </dsp:nvSpPr>
      <dsp:spPr>
        <a:xfrm>
          <a:off x="3273824" y="840140"/>
          <a:ext cx="1661262" cy="38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3550-516C-4809-B57B-34FFCB3B25B1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C8DAE-2C33-4540-8E53-439F7DA08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3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4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2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5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Пішуцца ў </a:t>
            </a:r>
            <a:r>
              <a:rPr lang="be-BY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тры</a:t>
            </a:r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словы: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дзень пры дні</a:t>
            </a:r>
            <a:r>
              <a:rPr lang="be-BY" sz="1200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нага ў нагу</a:t>
            </a:r>
            <a:r>
              <a:rPr lang="be-BY" sz="1200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слова за слова</a:t>
            </a:r>
            <a:endParaRPr lang="ru-RU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Пішуцца ў </a:t>
            </a:r>
            <a:r>
              <a:rPr lang="be-BY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чатыры </a:t>
            </a:r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словы: 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з часу на час</a:t>
            </a:r>
            <a:endParaRPr lang="ru-RU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1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68863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Прэзентацыя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беларускай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мове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тэме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67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Дзеяслоў</a:t>
            </a:r>
            <a:r>
              <a:rPr lang="ru-RU" sz="67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слухачоў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падрыхтоўчага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аддзялення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падрыхтоўчых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курсаў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абітурыентаў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Складальнік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                    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дацэнт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Чайкова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С.В.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78944" y="3068960"/>
            <a:ext cx="473531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401306" y="5229200"/>
            <a:ext cx="977638" cy="484632"/>
          </a:xfrm>
          <a:prstGeom prst="rightArrow">
            <a:avLst>
              <a:gd name="adj1" fmla="val 50000"/>
              <a:gd name="adj2" fmla="val 48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08912" cy="662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2600" b="1" dirty="0" smtClean="0">
                <a:solidFill>
                  <a:srgbClr val="00B050"/>
                </a:solidFill>
              </a:rPr>
              <a:t>ПРАВАПІС НЕ (НЯ), НІ З ДЗЕЯСЛОВАМІ </a:t>
            </a:r>
            <a:endParaRPr lang="ru-RU" sz="2600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688596"/>
              </p:ext>
            </p:extLst>
          </p:nvPr>
        </p:nvGraphicFramePr>
        <p:xfrm>
          <a:off x="467544" y="1268760"/>
          <a:ext cx="8064896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1683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6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54665"/>
              </p:ext>
            </p:extLst>
          </p:nvPr>
        </p:nvGraphicFramePr>
        <p:xfrm>
          <a:off x="395536" y="1772816"/>
          <a:ext cx="8136904" cy="39827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6264"/>
                <a:gridCol w="5760640"/>
              </a:tblGrid>
              <a:tr h="0">
                <a:tc>
                  <a:txBody>
                    <a:bodyPr/>
                    <a:lstStyle/>
                    <a:p>
                      <a:pPr marR="228600"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Асобна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367792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8120" algn="l"/>
                          <a:tab pos="297180" algn="l"/>
                        </a:tabLst>
                      </a:pPr>
                      <a:r>
                        <a:rPr lang="be-BY" sz="20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большасць дзеясловаў: </a:t>
                      </a:r>
                      <a:endParaRPr lang="ru-RU" sz="2000" dirty="0" smtClean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just"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жыў,</a:t>
                      </a:r>
                      <a:endParaRPr lang="ru-RU" sz="20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напісаў, </a:t>
                      </a:r>
                      <a:endParaRPr lang="ru-RU" sz="20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зрабіў;</a:t>
                      </a:r>
                      <a:endParaRPr lang="ru-RU" sz="20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</a:tabLst>
                      </a:pPr>
                      <a:r>
                        <a:rPr lang="be-BY" sz="20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ад дзеясловаў пішацца заўсёды асобна: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52400" algn="l"/>
                        </a:tabLs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Куды ні глянеш, прыгажосць навокал.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79070" algn="l"/>
                        </a:tabLst>
                      </a:pPr>
                      <a:r>
                        <a:rPr lang="be-BY" sz="2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дзеясловамі, што не ўжываюцца без не-(ня)-: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ненавідзець, непакоіць;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79070" algn="l"/>
                        </a:tabLst>
                      </a:pPr>
                      <a:r>
                        <a:rPr lang="be-BY" sz="2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дзеясловах і вытворных ад іх словах у складзе прыстаўкі </a:t>
                      </a:r>
                      <a:r>
                        <a:rPr lang="be-BY" sz="2000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неда-</a:t>
                      </a:r>
                      <a:r>
                        <a:rPr lang="be-BY" sz="20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be-BY" sz="2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якая абазначае неадпаведнасць патрэбнай нормы: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недаглядзець, недаварыць.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9530"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Заўвага! </a:t>
                      </a:r>
                      <a:endParaRPr lang="be-BY" sz="20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9530" algn="just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Трэба 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адрозніваць дзеясловы з прыстаўкай </a:t>
                      </a:r>
                      <a:r>
                        <a:rPr lang="be-BY" sz="2000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да-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якая абазначае недаведзенае да канца дзеянне (разам з адмаўленнем не):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дапісаць пісьмо, не даехаць </a:t>
                      </a: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дадому.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208912" cy="2952328"/>
          </a:xfrm>
        </p:spPr>
        <p:txBody>
          <a:bodyPr>
            <a:normAutofit fontScale="92500" lnSpcReduction="20000"/>
          </a:bodyPr>
          <a:lstStyle/>
          <a:p>
            <a:r>
              <a:rPr lang="be-BY" dirty="0" smtClean="0">
                <a:solidFill>
                  <a:schemeClr val="tx1"/>
                </a:solidFill>
              </a:rPr>
              <a:t>1) вызначэнне спражэння дзеясловаў</a:t>
            </a:r>
          </a:p>
          <a:p>
            <a:r>
              <a:rPr lang="be-BY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2) правапіс асабовых канчаткаў дзеясловаў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be-BY" dirty="0">
                <a:solidFill>
                  <a:schemeClr val="tx1"/>
                </a:solidFill>
                <a:cs typeface="Times New Roman" panose="02020603050405020304" pitchFamily="18" charset="0"/>
              </a:rPr>
              <a:t>у цяперашнім і будучым простым </a:t>
            </a:r>
            <a:r>
              <a:rPr lang="be-BY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часе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 </a:t>
            </a:r>
            <a:r>
              <a:rPr lang="ru-RU" dirty="0" err="1" smtClean="0">
                <a:solidFill>
                  <a:schemeClr val="tx1"/>
                </a:solidFill>
              </a:rPr>
              <a:t>правапіс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канчаткаў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рознаспрагальных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дзеясловаў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4) </a:t>
            </a:r>
            <a:r>
              <a:rPr lang="ru-RU" dirty="0" err="1" smtClean="0">
                <a:solidFill>
                  <a:schemeClr val="tx1"/>
                </a:solidFill>
              </a:rPr>
              <a:t>правапіс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некаторых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асабовых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канчаткаў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дзеясловаў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5) </a:t>
            </a:r>
            <a:r>
              <a:rPr lang="ru-RU" dirty="0" err="1" smtClean="0">
                <a:solidFill>
                  <a:schemeClr val="tx1"/>
                </a:solidFill>
              </a:rPr>
              <a:t>правапіс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асабовых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канчаткаў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дзеясловаў</a:t>
            </a:r>
            <a:r>
              <a:rPr lang="ru-RU" dirty="0" smtClean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спражэння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ў 2-ой </a:t>
            </a:r>
            <a:r>
              <a:rPr lang="ru-RU" dirty="0" err="1" smtClean="0">
                <a:solidFill>
                  <a:schemeClr val="tx1"/>
                </a:solidFill>
              </a:rPr>
              <a:t>асобе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множнага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ліку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6) </a:t>
            </a:r>
            <a:r>
              <a:rPr lang="ru-RU" dirty="0" err="1" smtClean="0">
                <a:solidFill>
                  <a:schemeClr val="tx1"/>
                </a:solidFill>
              </a:rPr>
              <a:t>канчаткі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дзеясловаў</a:t>
            </a:r>
            <a:r>
              <a:rPr lang="ru-RU" dirty="0" smtClean="0">
                <a:solidFill>
                  <a:schemeClr val="tx1"/>
                </a:solidFill>
              </a:rPr>
              <a:t> ІІ </a:t>
            </a:r>
            <a:r>
              <a:rPr lang="ru-RU" dirty="0" err="1" smtClean="0">
                <a:solidFill>
                  <a:schemeClr val="tx1"/>
                </a:solidFill>
              </a:rPr>
              <a:t>спражэння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be-BY" dirty="0" smtClean="0">
                <a:solidFill>
                  <a:schemeClr val="tx1"/>
                </a:solidFill>
              </a:rPr>
              <a:t>7) правапіс некаторых суфіксаў дзеясловаў;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</a:t>
            </a:r>
            <a:r>
              <a:rPr lang="ru-RU" dirty="0" err="1" smtClean="0">
                <a:solidFill>
                  <a:schemeClr val="tx1"/>
                </a:solidFill>
              </a:rPr>
              <a:t>равапіс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не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i="1" dirty="0" err="1" smtClean="0">
                <a:solidFill>
                  <a:schemeClr val="tx1"/>
                </a:solidFill>
              </a:rPr>
              <a:t>ня</a:t>
            </a:r>
            <a:r>
              <a:rPr lang="ru-RU" dirty="0" smtClean="0">
                <a:solidFill>
                  <a:schemeClr val="tx1"/>
                </a:solidFill>
              </a:rPr>
              <a:t>), </a:t>
            </a:r>
            <a:r>
              <a:rPr lang="ru-RU" i="1" dirty="0" err="1" smtClean="0">
                <a:solidFill>
                  <a:schemeClr val="tx1"/>
                </a:solidFill>
              </a:rPr>
              <a:t>ні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 smtClean="0">
                <a:solidFill>
                  <a:schemeClr val="tx1"/>
                </a:solidFill>
              </a:rPr>
              <a:t>дзеясловамі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2959562"/>
              </p:ext>
            </p:extLst>
          </p:nvPr>
        </p:nvGraphicFramePr>
        <p:xfrm>
          <a:off x="467544" y="476672"/>
          <a:ext cx="8208912" cy="2067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Молния 5"/>
          <p:cNvSpPr/>
          <p:nvPr/>
        </p:nvSpPr>
        <p:spPr>
          <a:xfrm>
            <a:off x="1475656" y="2487191"/>
            <a:ext cx="914400" cy="91440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b="1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61281" y="620688"/>
            <a:ext cx="7848872" cy="186650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>
              <a:buNone/>
            </a:pPr>
            <a:r>
              <a:rPr lang="ru-RU" sz="7200" kern="10" spc="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Дзеяслоў</a:t>
            </a:r>
            <a:endParaRPr lang="ru-RU" sz="72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305800" cy="41384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5" y="332656"/>
            <a:ext cx="8424936" cy="928670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00B0F0"/>
                </a:solidFill>
              </a:rPr>
              <a:t>Вызначэнне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тыпу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спражэння</a:t>
            </a:r>
            <a:endParaRPr lang="ru-RU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00900"/>
              </p:ext>
            </p:extLst>
          </p:nvPr>
        </p:nvGraphicFramePr>
        <p:xfrm>
          <a:off x="251520" y="908720"/>
          <a:ext cx="8568951" cy="478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3456384"/>
                <a:gridCol w="3024335"/>
              </a:tblGrid>
              <a:tr h="216024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be-BY" sz="1100" i="1" dirty="0">
                          <a:effectLst/>
                          <a:latin typeface="Times New Roman"/>
                          <a:ea typeface="Times New Roman"/>
                        </a:rPr>
                        <a:t>Вызначэнне тыпу спражэння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100" i="1" dirty="0" smtClean="0">
                          <a:effectLst/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1100" i="1" dirty="0">
                          <a:effectLst/>
                          <a:latin typeface="Times New Roman"/>
                          <a:ea typeface="Times New Roman"/>
                        </a:rPr>
                        <a:t>спражэнне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be-BY" sz="1100" i="1" dirty="0" smtClean="0">
                          <a:effectLst/>
                          <a:latin typeface="Times New Roman"/>
                          <a:ea typeface="Times New Roman"/>
                        </a:rPr>
                        <a:t>ІІ </a:t>
                      </a:r>
                      <a:r>
                        <a:rPr lang="be-BY" sz="1100" i="1" dirty="0">
                          <a:effectLst/>
                          <a:latin typeface="Times New Roman"/>
                          <a:ea typeface="Times New Roman"/>
                        </a:rPr>
                        <a:t>спражэнне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2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па канчатках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3-ай асобы множнага ліку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-уць/ -юць</a:t>
                      </a:r>
                      <a:endParaRPr lang="ru-RU" sz="240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43840"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-аць/-яць</a:t>
                      </a:r>
                      <a:endParaRPr lang="ru-RU" sz="240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па канчатках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2-й асобы адзіночнага ліку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-еш/-эш /-аш/</a:t>
                      </a:r>
                      <a:endParaRPr lang="ru-RU" sz="2400" i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-іш/-ыш</a:t>
                      </a:r>
                      <a:endParaRPr lang="ru-RU" sz="240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77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па 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заканчэнні дзеясловаў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у неазначальнай форме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(інфінітыве)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усе астатнія дзеясловы: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аднаскладовыя: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піць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віць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ліць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жыць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be-BY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60020" algn="l"/>
                        </a:tabLst>
                      </a:pPr>
                      <a:r>
                        <a:rPr lang="be-BY" sz="1400" i="1" dirty="0" smtClean="0">
                          <a:effectLst/>
                          <a:latin typeface="Times New Roman"/>
                          <a:ea typeface="Times New Roman"/>
                        </a:rPr>
                        <a:t>шыць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выць 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і вытворныя ад іх (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пашыць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пражыць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завыць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);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 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аць/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яць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 (акрамя некалькіх): </a:t>
                      </a:r>
                      <a:endParaRPr lang="be-BY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60020" algn="l"/>
                        </a:tabLst>
                      </a:pPr>
                      <a:r>
                        <a:rPr lang="be-BY" sz="1400" i="1" dirty="0" smtClean="0">
                          <a:effectLst/>
                          <a:latin typeface="Times New Roman"/>
                          <a:ea typeface="Times New Roman"/>
                        </a:rPr>
                        <a:t>купаць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маляваць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–ець/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эць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(акрамя </a:t>
                      </a:r>
                      <a:r>
                        <a:rPr lang="be-BY" sz="1400" dirty="0" smtClean="0">
                          <a:effectLst/>
                          <a:latin typeface="Times New Roman"/>
                          <a:ea typeface="Times New Roman"/>
                        </a:rPr>
                        <a:t>некалькіх):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60020" algn="l"/>
                        </a:tabLst>
                      </a:pPr>
                      <a:r>
                        <a:rPr lang="be-BY" sz="1400" i="1" dirty="0" smtClean="0">
                          <a:effectLst/>
                          <a:latin typeface="Times New Roman"/>
                          <a:ea typeface="Times New Roman"/>
                        </a:rPr>
                        <a:t>старэць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хварэць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 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όць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палоць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малоць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калоць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 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уць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сохнуць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мокнуць;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 з суфіксам 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ці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несці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везці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(акрамя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есці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);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 з суфіксам 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чы: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стрыгчы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(акрамя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бегчы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7315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дзеясловы на 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іць/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be-BY" sz="1400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акрамя аднаскладовых):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насіць, тужыць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7315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наступныя дзеясловы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1115" algn="just">
                        <a:spcAft>
                          <a:spcPts val="0"/>
                        </a:spcAft>
                        <a:tabLst>
                          <a:tab pos="107315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баяцца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гнаць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дрыжаць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залежаць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крычаць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ляжаць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маўчаць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слаць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спаць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стаяць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абветраць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7315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наступныя дзеясловы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1115" algn="just">
                        <a:spcAft>
                          <a:spcPts val="0"/>
                        </a:spcAft>
                        <a:tabLst>
                          <a:tab pos="107315" algn="l"/>
                        </a:tabLst>
                      </a:pP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b="1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b="1" i="1" dirty="0">
                          <a:effectLst/>
                          <a:latin typeface="Times New Roman"/>
                          <a:ea typeface="Times New Roman"/>
                        </a:rPr>
                        <a:t>ець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вярцець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вісець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глядзець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ляцець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ненавідзець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цярпець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ПРАВАПІС </a:t>
            </a: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АСАБОВЫХ КАНЧАТКАЎ ДЗЕЯСЛОВАЎ</a:t>
            </a:r>
            <a:r>
              <a:rPr lang="ru-RU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цяперашнім і будучым простым часе</a:t>
            </a:r>
            <a:r>
              <a:rPr lang="ru-RU" sz="1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50011"/>
              </p:ext>
            </p:extLst>
          </p:nvPr>
        </p:nvGraphicFramePr>
        <p:xfrm>
          <a:off x="683568" y="1484784"/>
          <a:ext cx="7920880" cy="4202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3672408"/>
                <a:gridCol w="266734"/>
                <a:gridCol w="232555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Асоба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Асабовыя канчаткі дзеясловаў 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спражэння 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Асабовыя канчаткі дзеясловаў 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be-BY" sz="1400" i="1" dirty="0">
                          <a:effectLst/>
                          <a:latin typeface="Times New Roman"/>
                          <a:ea typeface="Times New Roman"/>
                        </a:rPr>
                        <a:t> спражэння </a:t>
                      </a:r>
                      <a:endParaRPr lang="ru-RU" sz="1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Адзіночны лік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1-я (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-у/ -ю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-у/ -ю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2-я (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ты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-éш / -эш/-аш</a:t>
                      </a:r>
                      <a:r>
                        <a:rPr lang="be-BY" sz="2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(пасля зацвярдзелых)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-іш/ -ыш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3-я (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ён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яна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яно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-е/ -э/ -а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-іць/ -ыць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Множны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лік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1-я (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-ем/-эм/ -ём/ -όм /-ам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</a:rPr>
                        <a:t>-ім/ -ым</a:t>
                      </a:r>
                      <a:endParaRPr lang="ru-RU" sz="24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2-я (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be-BY" sz="16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еце / -эце/ -аце –яце </a:t>
                      </a:r>
                      <a:r>
                        <a:rPr lang="be-BY" sz="2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-яцё</a:t>
                      </a:r>
                      <a:r>
                        <a:rPr lang="be-BY" sz="2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</a:rPr>
                        <a:t>-іце/ -ыце</a:t>
                      </a:r>
                      <a:endParaRPr lang="ru-RU" sz="24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3-я (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яны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-уць/ -юць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</a:rPr>
                        <a:t>-аць/ -яць</a:t>
                      </a:r>
                      <a:endParaRPr lang="ru-RU" sz="24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be-BY" sz="2000" b="1" dirty="0">
                <a:effectLst/>
              </a:rPr>
              <a:t>Правапіс канчаткаў рознаспрагальных </a:t>
            </a:r>
            <a:r>
              <a:rPr lang="be-BY" sz="2000" b="1" dirty="0" smtClean="0">
                <a:effectLst/>
              </a:rPr>
              <a:t>дзеясловаў</a:t>
            </a:r>
            <a:br>
              <a:rPr lang="be-BY" sz="2000" b="1" dirty="0" smtClean="0">
                <a:effectLst/>
              </a:rPr>
            </a:br>
            <a:r>
              <a:rPr lang="be-BY" sz="2000" i="1" dirty="0" smtClean="0">
                <a:solidFill>
                  <a:srgbClr val="7030A0"/>
                </a:solidFill>
                <a:effectLst/>
              </a:rPr>
              <a:t>БЕГЧЫ</a:t>
            </a:r>
            <a:r>
              <a:rPr lang="be-BY" sz="2000" i="1" dirty="0">
                <a:solidFill>
                  <a:srgbClr val="7030A0"/>
                </a:solidFill>
                <a:effectLst/>
              </a:rPr>
              <a:t>, ЕСЦІ, ДАЦЬ</a:t>
            </a:r>
            <a:endParaRPr lang="ru-RU" sz="2000" i="1" dirty="0">
              <a:solidFill>
                <a:srgbClr val="7030A0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86767"/>
              </p:ext>
            </p:extLst>
          </p:nvPr>
        </p:nvGraphicFramePr>
        <p:xfrm>
          <a:off x="611560" y="1340768"/>
          <a:ext cx="8064896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1152128"/>
                <a:gridCol w="1368152"/>
                <a:gridCol w="1152128"/>
                <a:gridCol w="1152128"/>
                <a:gridCol w="1152128"/>
                <a:gridCol w="1368152"/>
              </a:tblGrid>
              <a:tr h="750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Асоба </a:t>
                      </a: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адзіночны лік</a:t>
                      </a: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множны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лік</a:t>
                      </a: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адзіночны лік</a:t>
                      </a:r>
                      <a:endParaRPr lang="ru-RU" sz="1800" i="1" dirty="0" smtClean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множны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лік</a:t>
                      </a:r>
                      <a:endParaRPr lang="ru-RU" sz="1800" i="1" dirty="0" smtClean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адзіночны лік</a:t>
                      </a:r>
                      <a:endParaRPr lang="ru-RU" sz="1800" i="1" dirty="0" smtClean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множны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лік</a:t>
                      </a:r>
                      <a:endParaRPr lang="ru-RU" sz="1800" i="1" dirty="0" smtClean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9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effectLst/>
                          <a:latin typeface="Times New Roman"/>
                          <a:ea typeface="Times New Roman"/>
                        </a:rPr>
                        <a:t>1-ая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бягу 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бяжым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ем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ядзім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дам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дадзім</a:t>
                      </a:r>
                      <a:endParaRPr lang="ru-RU" sz="240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>
                          <a:effectLst/>
                          <a:latin typeface="Times New Roman"/>
                          <a:ea typeface="Times New Roman"/>
                        </a:rPr>
                        <a:t>2-ая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бяжыш</a:t>
                      </a:r>
                      <a:endParaRPr lang="ru-RU" sz="24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бежыце (бежыцё)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ясі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ясце (ясцё)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дасі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дасце </a:t>
                      </a:r>
                      <a:endParaRPr lang="be-BY" sz="24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дасцё)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effectLst/>
                          <a:latin typeface="Times New Roman"/>
                          <a:ea typeface="Times New Roman"/>
                        </a:rPr>
                        <a:t>3-ая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бяжыць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бягуць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есць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ядуць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дасць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дадуць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5-конечная звезда 1"/>
          <p:cNvSpPr/>
          <p:nvPr/>
        </p:nvSpPr>
        <p:spPr>
          <a:xfrm>
            <a:off x="251520" y="188640"/>
            <a:ext cx="720080" cy="7703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028384" y="58052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be-BY" sz="2000" dirty="0">
                <a:effectLst/>
              </a:rPr>
              <a:t>ПРАВАПІС НЕКАТОРЫХ АСАБОВЫХ КАНЧАТКАЎ ДЗЕЯСЛОВАЎ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530409"/>
              </p:ext>
            </p:extLst>
          </p:nvPr>
        </p:nvGraphicFramePr>
        <p:xfrm>
          <a:off x="683568" y="1412776"/>
          <a:ext cx="7776864" cy="3626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82"/>
                <a:gridCol w="1670586"/>
                <a:gridCol w="1224136"/>
                <a:gridCol w="1656184"/>
                <a:gridCol w="1584176"/>
              </a:tblGrid>
              <a:tr h="4128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Канчаткі дзеясловаў </a:t>
                      </a:r>
                      <a:r>
                        <a:rPr lang="be-BY" sz="1800" b="1" dirty="0">
                          <a:effectLst/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спражэння залежаць ад характару асновы </a:t>
                      </a:r>
                      <a:endParaRPr lang="be-BY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месца націску </a:t>
                      </a:r>
                      <a:r>
                        <a:rPr lang="be-BY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і маюць канчаткі: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65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пасля зацвярдзелых 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пасля галосных і мяккіх зычных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пад націскам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не пад націскам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пад націскам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 1-м складзе </a:t>
                      </a:r>
                      <a:endParaRPr lang="be-BY" sz="1800" i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перад </a:t>
                      </a:r>
                      <a:r>
                        <a:rPr lang="be-BY" sz="1800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націскам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пад націскам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32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be-BY" sz="32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32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э</a:t>
                      </a:r>
                      <a:endParaRPr lang="ru-RU" sz="320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3200" b="1" i="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3200" i="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3200" b="1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ё</a:t>
                      </a:r>
                      <a:endParaRPr lang="ru-RU" sz="320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3200" b="1" i="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3200" i="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3200" b="1" i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3200" i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84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 сцераж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ó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 сцераж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э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ш 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i="1" dirty="0" err="1" smtClean="0">
                          <a:effectLst/>
                          <a:latin typeface="Times New Roman"/>
                          <a:ea typeface="Times New Roman"/>
                        </a:rPr>
                        <a:t>бяр</a:t>
                      </a:r>
                      <a:r>
                        <a:rPr lang="ru-RU" sz="1800" b="1" i="1" dirty="0" err="1" smtClean="0">
                          <a:effectLst/>
                          <a:latin typeface="Times New Roman"/>
                          <a:ea typeface="Times New Roman"/>
                        </a:rPr>
                        <a:t>ό</a:t>
                      </a:r>
                      <a:r>
                        <a:rPr lang="ru-RU" sz="1800" i="1" dirty="0" err="1" smtClean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0" dirty="0" smtClean="0">
                          <a:effectLst/>
                          <a:latin typeface="Times New Roman"/>
                          <a:ea typeface="Times New Roman"/>
                        </a:rPr>
                        <a:t>ты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 бэрэш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сяч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ó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сяч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э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сцераж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цё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піш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 піш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цé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жыв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ё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пя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ё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 жыв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цé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пе</a:t>
                      </a:r>
                      <a:r>
                        <a:rPr lang="be-BY" sz="1800" b="1" i="1" dirty="0" smtClean="0">
                          <a:effectLst/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цé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чытá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чытá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Улыбающееся лицо 2"/>
          <p:cNvSpPr/>
          <p:nvPr/>
        </p:nvSpPr>
        <p:spPr>
          <a:xfrm>
            <a:off x="4572000" y="4077072"/>
            <a:ext cx="1168474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792088"/>
          </a:xfrm>
        </p:spPr>
        <p:txBody>
          <a:bodyPr>
            <a:normAutofit/>
          </a:bodyPr>
          <a:lstStyle/>
          <a:p>
            <a:pPr algn="ctr"/>
            <a:r>
              <a:rPr lang="be-BY" sz="2000" dirty="0">
                <a:effectLst/>
              </a:rPr>
              <a:t>У </a:t>
            </a:r>
            <a:r>
              <a:rPr lang="be-BY" sz="2000" dirty="0">
                <a:solidFill>
                  <a:srgbClr val="FF0000"/>
                </a:solidFill>
                <a:effectLst/>
              </a:rPr>
              <a:t>2-ой</a:t>
            </a:r>
            <a:r>
              <a:rPr lang="be-BY" sz="2000" dirty="0">
                <a:effectLst/>
              </a:rPr>
              <a:t> асобе множнага ліку </a:t>
            </a:r>
            <a:r>
              <a:rPr lang="be-BY" sz="2000" dirty="0" smtClean="0">
                <a:effectLst/>
              </a:rPr>
              <a:t>дзеясловы </a:t>
            </a:r>
            <a:r>
              <a:rPr lang="be-BY" sz="2000" dirty="0">
                <a:solidFill>
                  <a:srgbClr val="FF0000"/>
                </a:solidFill>
                <a:effectLst/>
              </a:rPr>
              <a:t>І спражэння 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be-BY" sz="2000" dirty="0">
                <a:effectLst/>
              </a:rPr>
              <a:t>маюць </a:t>
            </a:r>
            <a:r>
              <a:rPr lang="be-BY" sz="2000" dirty="0">
                <a:solidFill>
                  <a:srgbClr val="FF0000"/>
                </a:solidFill>
                <a:effectLst/>
              </a:rPr>
              <a:t>канчаткі: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893240"/>
              </p:ext>
            </p:extLst>
          </p:nvPr>
        </p:nvGraphicFramePr>
        <p:xfrm>
          <a:off x="611560" y="1412776"/>
          <a:ext cx="7920880" cy="340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513"/>
                <a:gridCol w="1246805"/>
                <a:gridCol w="880098"/>
                <a:gridCol w="2236249"/>
                <a:gridCol w="288031"/>
                <a:gridCol w="1656184"/>
              </a:tblGrid>
              <a:tr h="21602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-яцé (-яцё)</a:t>
                      </a:r>
                      <a:r>
                        <a:rPr lang="be-BY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be-BY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пасля зацвярдзелых </a:t>
                      </a:r>
                      <a:r>
                        <a:rPr lang="be-BY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ацé </a:t>
                      </a:r>
                      <a:r>
                        <a:rPr lang="be-BY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400" b="1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2400" b="1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це</a:t>
                      </a:r>
                      <a:r>
                        <a:rPr lang="be-BY" sz="2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33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жыв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яцé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жыв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яцё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завез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яцé </a:t>
                      </a:r>
                      <a:r>
                        <a:rPr lang="be-BY" sz="2000" b="0" i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000" b="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завез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яцё</a:t>
                      </a:r>
                      <a:r>
                        <a:rPr lang="be-BY" sz="2000" b="0" i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сме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яцé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ся </a:t>
                      </a: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сме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яцё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сцераж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ацé </a:t>
                      </a:r>
                      <a:r>
                        <a:rPr lang="be-BY" sz="2000" b="0" i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сцераж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ацё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бер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ацé</a:t>
                      </a:r>
                      <a:endParaRPr lang="ru-RU" sz="20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піш</a:t>
                      </a:r>
                      <a:r>
                        <a:rPr lang="be-BY" sz="2000" b="1" i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ацé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20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збіра</a:t>
                      </a:r>
                      <a:r>
                        <a:rPr lang="be-BY" sz="20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еце</a:t>
                      </a:r>
                      <a:r>
                        <a:rPr lang="be-BY" sz="200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  <a:endParaRPr lang="ru-RU" sz="20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000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200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20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еце</a:t>
                      </a:r>
                      <a:r>
                        <a:rPr lang="be-BY" sz="2000" b="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  <a:endParaRPr lang="ru-RU" sz="2000" b="0" dirty="0" smtClean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000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купа</a:t>
                      </a:r>
                      <a:r>
                        <a:rPr lang="be-BY" sz="2000" b="1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еце</a:t>
                      </a:r>
                      <a:r>
                        <a:rPr lang="be-BY" sz="2000" b="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  <a:endParaRPr lang="ru-RU" sz="2000" b="0" dirty="0" smtClean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2000" dirty="0">
                        <a:solidFill>
                          <a:srgbClr val="00B0F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калі ў 1-ай асобе множнага ліку (</a:t>
                      </a:r>
                      <a:r>
                        <a:rPr lang="be-BY" sz="2400" b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) націск падае 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90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400" b="1" dirty="0" smtClean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канчатак</a:t>
                      </a:r>
                      <a:endParaRPr lang="ru-RU" sz="2400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4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на аснову</a:t>
                      </a:r>
                      <a:endParaRPr lang="ru-RU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-ём/-óм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-ем/-ам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жыв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ём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i="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пя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ём</a:t>
                      </a:r>
                      <a:endParaRPr lang="ru-RU" sz="20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смя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ём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 сцераж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óм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чытá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ем</a:t>
                      </a:r>
                      <a:endParaRPr lang="ru-RU" sz="2000" b="1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збірá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ем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 піш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ам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</a:rPr>
                        <a:t>плач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</a:rPr>
                        <a:t>ам</a:t>
                      </a:r>
                      <a:endParaRPr lang="ru-RU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64896" cy="648072"/>
          </a:xfrm>
        </p:spPr>
        <p:txBody>
          <a:bodyPr>
            <a:noAutofit/>
          </a:bodyPr>
          <a:lstStyle/>
          <a:p>
            <a:pPr algn="ctr"/>
            <a: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be-BY" sz="24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be-BY" sz="24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be-BY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Дзеясловы </a:t>
            </a:r>
            <a:r>
              <a:rPr lang="be-BY" sz="2400" dirty="0">
                <a:solidFill>
                  <a:srgbClr val="FF0000"/>
                </a:solidFill>
                <a:latin typeface="Times New Roman"/>
                <a:ea typeface="Times New Roman"/>
              </a:rPr>
              <a:t>ІІ спражэння ўжываюцца з канчаткамі: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887075"/>
              </p:ext>
            </p:extLst>
          </p:nvPr>
        </p:nvGraphicFramePr>
        <p:xfrm>
          <a:off x="539552" y="1340768"/>
          <a:ext cx="7920880" cy="4593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00200"/>
                <a:gridCol w="1584176"/>
                <a:gridCol w="2016224"/>
                <a:gridCol w="252028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у 2-ой асобе адзіночнага ліку</a:t>
                      </a:r>
                      <a:r>
                        <a:rPr lang="be-BY" sz="1800" b="1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(ТЫ)</a:t>
                      </a:r>
                      <a:endParaRPr lang="ru-RU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-іш</a:t>
                      </a:r>
                      <a:r>
                        <a:rPr lang="be-BY" sz="2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(пасля мяккіх зычных)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-ыш</a:t>
                      </a:r>
                      <a:r>
                        <a:rPr lang="be-BY" sz="2400" b="1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(пасля зацвярдзелых зычных)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6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ста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гон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выходз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глядз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сп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віс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гавор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дрыж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маўч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крыч</a:t>
                      </a:r>
                      <a:r>
                        <a:rPr lang="be-BY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ыш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абветр</a:t>
                      </a:r>
                      <a:r>
                        <a:rPr lang="be-BY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ыш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ты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залеж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95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у 2-ой асобе множнага ліку </a:t>
                      </a:r>
                      <a:r>
                        <a:rPr lang="be-BY" sz="18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(ВЫ)</a:t>
                      </a:r>
                      <a:endParaRPr lang="ru-RU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-іце</a:t>
                      </a: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(пасля мяккіх зычных)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-ыце</a:t>
                      </a: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(пасля зацвярдзелых зычных)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ста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іце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гон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іце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выхóдз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іце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гледз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іцé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сп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іцé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віс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іцé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гавор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ыце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дрыж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ыце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маўч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ыце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крыч</a:t>
                      </a:r>
                      <a:r>
                        <a:rPr lang="be-BY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ыце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абветр</a:t>
                      </a:r>
                      <a:r>
                        <a:rPr lang="be-BY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ыце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вы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залеж</a:t>
                      </a:r>
                      <a:r>
                        <a:rPr lang="be-BY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ыце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911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у </a:t>
                      </a:r>
                      <a:r>
                        <a:rPr lang="be-BY" sz="1800" i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1-ай </a:t>
                      </a:r>
                      <a:r>
                        <a:rPr lang="be-BY" sz="1800" i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асобе множнага ліку </a:t>
                      </a:r>
                      <a:r>
                        <a:rPr lang="be-BY" sz="18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(МЫ)</a:t>
                      </a:r>
                      <a:endParaRPr lang="ru-RU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9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ім</a:t>
                      </a:r>
                      <a:r>
                        <a:rPr lang="be-BY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(пасля мяккіх зычных)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24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8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effectLst/>
                          <a:latin typeface="Times New Roman"/>
                          <a:ea typeface="Times New Roman"/>
                        </a:rPr>
                        <a:t>(пасля зацвярдзелых зычных)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ста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гон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выхóдз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ім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глядзім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спім</a:t>
                      </a: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вісім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гавор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дрыж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</a:rPr>
                        <a:t>маўч</a:t>
                      </a:r>
                      <a:r>
                        <a:rPr lang="be-BY" sz="1800" b="1" i="1" dirty="0">
                          <a:effectLst/>
                          <a:latin typeface="Times New Roman"/>
                          <a:ea typeface="Times New Roman"/>
                        </a:rPr>
                        <a:t>ым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крычым</a:t>
                      </a: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абветрым</a:t>
                      </a: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</a:rPr>
                        <a:t>залежым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920" cy="648072"/>
          </a:xfrm>
        </p:spPr>
        <p:txBody>
          <a:bodyPr>
            <a:noAutofit/>
          </a:bodyPr>
          <a:lstStyle/>
          <a:p>
            <a:pPr algn="ctr"/>
            <a:r>
              <a:rPr lang="be-BY" sz="2000" dirty="0"/>
              <a:t>ПРАВАПІС НЕКАТОРЫХ СУФІКСАЎ ДЗЕЯСЛОВАЎ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423708"/>
              </p:ext>
            </p:extLst>
          </p:nvPr>
        </p:nvGraphicFramePr>
        <p:xfrm>
          <a:off x="539552" y="1124744"/>
          <a:ext cx="8136904" cy="4815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6464"/>
                <a:gridCol w="3960440"/>
              </a:tblGrid>
              <a:tr h="43204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-ава- /-ява-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-ва-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Калі ў форме 1-й асобы адзіночнага ліку дзеяслоў заканчваецца </a:t>
                      </a:r>
                      <a:r>
                        <a:rPr lang="be-BY" sz="2000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на:</a:t>
                      </a:r>
                      <a:endParaRPr lang="ru-RU" sz="2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b="1" i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-ую (-юю)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святк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ую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 – святк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ава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ць, святк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ава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ў;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мал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юю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 – мал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ява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ць, мал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ява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ў;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b="1" i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-ваю</a:t>
                      </a:r>
                      <a:r>
                        <a:rPr lang="be-BY" sz="20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загад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ваю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 – загад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ць, загад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ў;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расказ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ваю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 – расказ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ць, расказ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ў;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6250" algn="l"/>
                          <a:tab pos="1905000" algn="l"/>
                        </a:tabLst>
                      </a:pPr>
                      <a:r>
                        <a:rPr lang="be-BY" sz="2400" b="1" i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-іва- /-ыва-</a:t>
                      </a:r>
                      <a:endParaRPr lang="ru-RU" sz="2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Пішацца пасля збегу зычных, апошнімі з якіх з’яўляюцца </a:t>
                      </a:r>
                      <a:r>
                        <a:rPr lang="be-BY" sz="20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л, н, р</a:t>
                      </a:r>
                      <a:r>
                        <a:rPr lang="be-BY" sz="20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падтры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мл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іва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ць, праве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тр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ыва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Заўвагі!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1. Калі інфінітыў закончанага трывання на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-іць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мае папярэдні галосны, то ў незакончаным трыванні перад суфіксам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–ва-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замест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вымаўляецца і пішацца </a:t>
                      </a:r>
                      <a:r>
                        <a:rPr lang="be-BY" sz="20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be-BY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супако</a:t>
                      </a:r>
                      <a:r>
                        <a:rPr lang="be-BY" sz="2000" i="1" u="sng" dirty="0">
                          <a:effectLst/>
                          <a:latin typeface="Times New Roman"/>
                          <a:ea typeface="Times New Roman"/>
                        </a:rPr>
                        <a:t>іць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 – супако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ваць.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49530" algn="just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               2. Перад суфіксамі прошлага часу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-л-(-ў-)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захоўваюцца галосныя, якія ўжываюцца перад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-ць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 у інфінітыве: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належ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належ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ў, належ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ла; дагледз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ць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дагледз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ў, дагледз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</a:rPr>
                        <a:t>ла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11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44AC05B-6A91-42E1-9E0E-AB0DA70FCFB8}"/>
</file>

<file path=customXml/itemProps2.xml><?xml version="1.0" encoding="utf-8"?>
<ds:datastoreItem xmlns:ds="http://schemas.openxmlformats.org/officeDocument/2006/customXml" ds:itemID="{E719E52E-534E-43CC-A699-3A2F94B7643A}"/>
</file>

<file path=customXml/itemProps3.xml><?xml version="1.0" encoding="utf-8"?>
<ds:datastoreItem xmlns:ds="http://schemas.openxmlformats.org/officeDocument/2006/customXml" ds:itemID="{A36F8F04-23BF-4558-A151-7E3035A27403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450</TotalTime>
  <Words>972</Words>
  <Application>Microsoft Office PowerPoint</Application>
  <PresentationFormat>Экран (4:3)</PresentationFormat>
  <Paragraphs>249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Открытая</vt:lpstr>
      <vt:lpstr>Трек</vt:lpstr>
      <vt:lpstr>Аспект</vt:lpstr>
      <vt:lpstr>Прэзентацыя па беларускай мове   па тэме  «Дзеяслоў»   для слухачоў  падрыхтоўчага  аддзялення,  падрыхтоўчых курсаў,  абітурыентаў   Складальнік –                      дацэнт  Чайкова С.В. </vt:lpstr>
      <vt:lpstr>Презентация PowerPoint</vt:lpstr>
      <vt:lpstr>.   </vt:lpstr>
      <vt:lpstr>                                  ПРАВАПІС АСАБОВЫХ КАНЧАТКАЎ ДЗЕЯСЛОВАЎ у цяперашнім і будучым простым часе </vt:lpstr>
      <vt:lpstr>Правапіс канчаткаў рознаспрагальных дзеясловаў БЕГЧЫ, ЕСЦІ, ДАЦЬ</vt:lpstr>
      <vt:lpstr>ПРАВАПІС НЕКАТОРЫХ АСАБОВЫХ КАНЧАТКАЎ ДЗЕЯСЛОВАЎ </vt:lpstr>
      <vt:lpstr>У 2-ой асобе множнага ліку дзеясловы І спражэння  маюць канчаткі:</vt:lpstr>
      <vt:lpstr>   Дзеясловы ІІ спражэння ўжываюцца з канчаткамі: </vt:lpstr>
      <vt:lpstr>ПРАВАПІС НЕКАТОРЫХ СУФІКСАЎ ДЗЕЯСЛОВАЎ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Olesya Drobyshevskaya</cp:lastModifiedBy>
  <cp:revision>50</cp:revision>
  <dcterms:created xsi:type="dcterms:W3CDTF">2014-03-31T15:33:18Z</dcterms:created>
  <dcterms:modified xsi:type="dcterms:W3CDTF">2014-05-28T09:05:57Z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